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11"/>
  </p:notesMasterIdLst>
  <p:handoutMasterIdLst>
    <p:handoutMasterId r:id="rId12"/>
  </p:handoutMasterIdLst>
  <p:sldIdLst>
    <p:sldId id="369" r:id="rId2"/>
    <p:sldId id="427" r:id="rId3"/>
    <p:sldId id="419" r:id="rId4"/>
    <p:sldId id="422" r:id="rId5"/>
    <p:sldId id="445" r:id="rId6"/>
    <p:sldId id="446" r:id="rId7"/>
    <p:sldId id="447" r:id="rId8"/>
    <p:sldId id="448" r:id="rId9"/>
    <p:sldId id="391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A4E7F"/>
    <a:srgbClr val="4B296C"/>
    <a:srgbClr val="E87827"/>
    <a:srgbClr val="193769"/>
    <a:srgbClr val="0E3D6C"/>
    <a:srgbClr val="0F71AB"/>
    <a:srgbClr val="F39034"/>
    <a:srgbClr val="BBC9D5"/>
    <a:srgbClr val="618FE5"/>
    <a:srgbClr val="852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5427" autoAdjust="0"/>
  </p:normalViewPr>
  <p:slideViewPr>
    <p:cSldViewPr snapToGrid="0" snapToObjects="1">
      <p:cViewPr varScale="1">
        <p:scale>
          <a:sx n="113" d="100"/>
          <a:sy n="113" d="100"/>
        </p:scale>
        <p:origin x="571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10D87-62DF-5D49-BDC9-E6CB2AFB431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F7EDB-C421-824C-B61B-4918CA274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822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DE41B-D784-BA4F-A062-70A7D1BFE91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78A8B-08C7-9F46-93BF-5A384DF5C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762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3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2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first semester of senior year, </a:t>
            </a:r>
          </a:p>
          <a:p>
            <a:r>
              <a:rPr lang="en-US" dirty="0"/>
              <a:t>Red means 15 or fewer credits</a:t>
            </a:r>
          </a:p>
          <a:p>
            <a:r>
              <a:rPr lang="en-US" dirty="0"/>
              <a:t>Yellow means more than 15 and less than 18</a:t>
            </a:r>
          </a:p>
          <a:p>
            <a:r>
              <a:rPr lang="en-US" dirty="0"/>
              <a:t>Green means 18 or more credits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1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0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14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4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1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72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97DFA4-32DE-834B-9A88-AF371B8DA06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26A57E-5385-3142-AA46-665057C6C23D}"/>
              </a:ext>
            </a:extLst>
          </p:cNvPr>
          <p:cNvSpPr/>
          <p:nvPr userDrawn="1"/>
        </p:nvSpPr>
        <p:spPr>
          <a:xfrm>
            <a:off x="8290689" y="-470"/>
            <a:ext cx="853311" cy="5143970"/>
          </a:xfrm>
          <a:prstGeom prst="rect">
            <a:avLst/>
          </a:prstGeom>
          <a:solidFill>
            <a:srgbClr val="0A4E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9902DC-39C2-4F4C-8933-0D2C92AEF809}"/>
              </a:ext>
            </a:extLst>
          </p:cNvPr>
          <p:cNvCxnSpPr>
            <a:cxnSpLocks/>
          </p:cNvCxnSpPr>
          <p:nvPr userDrawn="1"/>
        </p:nvCxnSpPr>
        <p:spPr>
          <a:xfrm>
            <a:off x="8545690" y="670557"/>
            <a:ext cx="324216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6B50860-D447-5A42-BE8D-3321BA5F964E}"/>
              </a:ext>
            </a:extLst>
          </p:cNvPr>
          <p:cNvSpPr txBox="1"/>
          <p:nvPr userDrawn="1"/>
        </p:nvSpPr>
        <p:spPr>
          <a:xfrm>
            <a:off x="8290688" y="260646"/>
            <a:ext cx="8533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fld id="{8116D425-89BC-4F44-9025-2937A8134F9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5097FED-0704-A244-A722-593922EA2E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620" y="4304991"/>
            <a:ext cx="685447" cy="6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4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ocushare.everett.k12.wa.us/docushare/dsweb/Get/Document-140700/2025-26%20High%20School%20Course%20Catalog%20Highlights.pdf" TargetMode="External"/><Relationship Id="rId7" Type="http://schemas.openxmlformats.org/officeDocument/2006/relationships/hyperlink" Target="https://docushare.everett.k12.wa.us/docushare/dsweb/Get/Document-66170/District%20Course%20Equivalency%20Approved%20Courses%202025-26_20250109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ushare.everett.k12.wa.us/docushare/dsweb/Get/Document-140877/9th%20Grade%20Course%20Options%202025-26.pdf" TargetMode="External"/><Relationship Id="rId5" Type="http://schemas.openxmlformats.org/officeDocument/2006/relationships/hyperlink" Target="https://docushare.everett.k12.wa.us/docushare/dsweb/View/Collection-5732" TargetMode="External"/><Relationship Id="rId4" Type="http://schemas.openxmlformats.org/officeDocument/2006/relationships/hyperlink" Target="https://docushare.everett.k12.wa.us/docushare/dsweb/Get/Document-140699/2025-26%20Middle%20School%20Course%20Catalog%20Highlights.pdf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">
            <a:extLst>
              <a:ext uri="{FF2B5EF4-FFF2-40B4-BE49-F238E27FC236}">
                <a16:creationId xmlns:a16="http://schemas.microsoft.com/office/drawing/2014/main" id="{17AF7C05-8C70-141E-207B-820898D38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0" b="1662"/>
          <a:stretch/>
        </p:blipFill>
        <p:spPr>
          <a:xfrm>
            <a:off x="0" y="0"/>
            <a:ext cx="829141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D2FEC2-EEBE-5C47-8988-6FF1B6223B4E}"/>
              </a:ext>
            </a:extLst>
          </p:cNvPr>
          <p:cNvSpPr/>
          <p:nvPr/>
        </p:nvSpPr>
        <p:spPr>
          <a:xfrm>
            <a:off x="0" y="0"/>
            <a:ext cx="8291410" cy="5143500"/>
          </a:xfrm>
          <a:prstGeom prst="rect">
            <a:avLst/>
          </a:prstGeom>
          <a:solidFill>
            <a:srgbClr val="0A4E7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675865" y="1535651"/>
            <a:ext cx="4438194" cy="27168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CCR/OTG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Counselor Update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EVERETT PUBLIC SCHOOLS  </a:t>
            </a:r>
          </a:p>
          <a:p>
            <a:r>
              <a:rPr lang="en-US" dirty="0">
                <a:solidFill>
                  <a:srgbClr val="F39034"/>
                </a:solidFill>
                <a:latin typeface="Arial"/>
                <a:cs typeface="Arial"/>
              </a:rPr>
              <a:t>January 16, 2025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3375" b="1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endParaRPr lang="en-US" sz="3375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026D05B-8F59-9942-93CF-7057F9F51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059" y="893999"/>
            <a:ext cx="3235764" cy="323576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CC54F5-E772-6543-B74D-FC884117C9A2}"/>
              </a:ext>
            </a:extLst>
          </p:cNvPr>
          <p:cNvCxnSpPr>
            <a:cxnSpLocks/>
          </p:cNvCxnSpPr>
          <p:nvPr/>
        </p:nvCxnSpPr>
        <p:spPr>
          <a:xfrm>
            <a:off x="438469" y="1535651"/>
            <a:ext cx="0" cy="2407944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71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C1774-CF2F-5F40-BB95-8FBB9A5CAE8B}"/>
              </a:ext>
            </a:extLst>
          </p:cNvPr>
          <p:cNvSpPr/>
          <p:nvPr/>
        </p:nvSpPr>
        <p:spPr>
          <a:xfrm>
            <a:off x="877" y="0"/>
            <a:ext cx="8290268" cy="816952"/>
          </a:xfrm>
          <a:prstGeom prst="rect">
            <a:avLst/>
          </a:prstGeom>
          <a:solidFill>
            <a:srgbClr val="0F7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DB904-9345-449B-A1F1-D0E798F45A67}"/>
              </a:ext>
            </a:extLst>
          </p:cNvPr>
          <p:cNvSpPr txBox="1"/>
          <p:nvPr/>
        </p:nvSpPr>
        <p:spPr>
          <a:xfrm>
            <a:off x="216289" y="189557"/>
            <a:ext cx="8074856" cy="424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Strategic Plan Priority Student Outcomes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D348EDD-459B-98B1-1E4C-3D018A72F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940" y="2867761"/>
            <a:ext cx="995900" cy="79672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E3D2E80-BA5B-A573-A191-87EFC5AAB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924" y="2018971"/>
            <a:ext cx="995900" cy="796720"/>
          </a:xfrm>
          <a:prstGeom prst="rect">
            <a:avLst/>
          </a:prstGeom>
        </p:spPr>
      </p:pic>
      <p:pic>
        <p:nvPicPr>
          <p:cNvPr id="7" name="Picture 6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2DBE403A-7448-A507-86DF-E53A82330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56" y="1210694"/>
            <a:ext cx="6186362" cy="31519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97E0654-2364-7117-5B77-52C96DA68003}"/>
              </a:ext>
            </a:extLst>
          </p:cNvPr>
          <p:cNvSpPr/>
          <p:nvPr/>
        </p:nvSpPr>
        <p:spPr>
          <a:xfrm>
            <a:off x="4070109" y="3115097"/>
            <a:ext cx="1197621" cy="972458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227C16-5A03-E54C-5BFE-920D416887F7}"/>
              </a:ext>
            </a:extLst>
          </p:cNvPr>
          <p:cNvSpPr/>
          <p:nvPr/>
        </p:nvSpPr>
        <p:spPr>
          <a:xfrm>
            <a:off x="5094762" y="3137739"/>
            <a:ext cx="1197621" cy="1390254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2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C1774-CF2F-5F40-BB95-8FBB9A5CAE8B}"/>
              </a:ext>
            </a:extLst>
          </p:cNvPr>
          <p:cNvSpPr/>
          <p:nvPr/>
        </p:nvSpPr>
        <p:spPr>
          <a:xfrm>
            <a:off x="877" y="0"/>
            <a:ext cx="8290268" cy="816952"/>
          </a:xfrm>
          <a:prstGeom prst="rect">
            <a:avLst/>
          </a:prstGeom>
          <a:solidFill>
            <a:srgbClr val="0F7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DB904-9345-449B-A1F1-D0E798F45A67}"/>
              </a:ext>
            </a:extLst>
          </p:cNvPr>
          <p:cNvSpPr txBox="1"/>
          <p:nvPr/>
        </p:nvSpPr>
        <p:spPr>
          <a:xfrm>
            <a:off x="216289" y="189557"/>
            <a:ext cx="8074856" cy="424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Graduation Rates, Classes of 2013 – 2024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4D7A8C-6AC3-0DED-AC5A-4CF042592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37" y="1095884"/>
            <a:ext cx="7137396" cy="3944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8E687-9FE3-E85D-951F-D321835ACB0D}"/>
              </a:ext>
            </a:extLst>
          </p:cNvPr>
          <p:cNvSpPr txBox="1"/>
          <p:nvPr/>
        </p:nvSpPr>
        <p:spPr>
          <a:xfrm>
            <a:off x="-63534" y="2163125"/>
            <a:ext cx="129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937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Year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33444-0E02-B6D4-D55F-5C6C85B149EB}"/>
              </a:ext>
            </a:extLst>
          </p:cNvPr>
          <p:cNvSpPr txBox="1"/>
          <p:nvPr/>
        </p:nvSpPr>
        <p:spPr>
          <a:xfrm>
            <a:off x="-63534" y="3198195"/>
            <a:ext cx="129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937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Year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9F2DB-B18A-AD66-F5D8-00EA7A7E7518}"/>
              </a:ext>
            </a:extLst>
          </p:cNvPr>
          <p:cNvSpPr txBox="1"/>
          <p:nvPr/>
        </p:nvSpPr>
        <p:spPr>
          <a:xfrm>
            <a:off x="-58910" y="3839321"/>
            <a:ext cx="129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937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Year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3350C-8F3B-410D-B84A-A57E83C5F5C8}"/>
              </a:ext>
            </a:extLst>
          </p:cNvPr>
          <p:cNvSpPr txBox="1"/>
          <p:nvPr/>
        </p:nvSpPr>
        <p:spPr>
          <a:xfrm>
            <a:off x="-63534" y="4406363"/>
            <a:ext cx="129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937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Year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CA1FB7-4850-3A1C-BA1A-23CDBEB0123D}"/>
              </a:ext>
            </a:extLst>
          </p:cNvPr>
          <p:cNvSpPr txBox="1"/>
          <p:nvPr/>
        </p:nvSpPr>
        <p:spPr>
          <a:xfrm>
            <a:off x="2848417" y="847633"/>
            <a:ext cx="30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937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Everett Public Schools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23CF6-BB01-034A-7C3D-F787F5CE6381}"/>
              </a:ext>
            </a:extLst>
          </p:cNvPr>
          <p:cNvSpPr txBox="1"/>
          <p:nvPr/>
        </p:nvSpPr>
        <p:spPr>
          <a:xfrm>
            <a:off x="2848418" y="2563631"/>
            <a:ext cx="30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937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State</a:t>
            </a:r>
          </a:p>
        </p:txBody>
      </p:sp>
    </p:spTree>
    <p:extLst>
      <p:ext uri="{BB962C8B-B14F-4D97-AF65-F5344CB8AC3E}">
        <p14:creationId xmlns:p14="http://schemas.microsoft.com/office/powerpoint/2010/main" val="46705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C1774-CF2F-5F40-BB95-8FBB9A5CAE8B}"/>
              </a:ext>
            </a:extLst>
          </p:cNvPr>
          <p:cNvSpPr/>
          <p:nvPr/>
        </p:nvSpPr>
        <p:spPr>
          <a:xfrm>
            <a:off x="877" y="0"/>
            <a:ext cx="8290268" cy="816952"/>
          </a:xfrm>
          <a:prstGeom prst="rect">
            <a:avLst/>
          </a:prstGeom>
          <a:solidFill>
            <a:srgbClr val="0F7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DB904-9345-449B-A1F1-D0E798F45A67}"/>
              </a:ext>
            </a:extLst>
          </p:cNvPr>
          <p:cNvSpPr txBox="1"/>
          <p:nvPr/>
        </p:nvSpPr>
        <p:spPr>
          <a:xfrm>
            <a:off x="216289" y="189557"/>
            <a:ext cx="8074856" cy="424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Course Catalog Preview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5EC33-1C52-3D9E-E512-0FC011703D57}"/>
              </a:ext>
            </a:extLst>
          </p:cNvPr>
          <p:cNvSpPr txBox="1"/>
          <p:nvPr/>
        </p:nvSpPr>
        <p:spPr>
          <a:xfrm>
            <a:off x="216289" y="1090246"/>
            <a:ext cx="3360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4E7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High School Course Catalog Highlights</a:t>
            </a:r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4E7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Middle School Course Catalog Highlights</a:t>
            </a:r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4E7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High School Course List</a:t>
            </a:r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4E7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Middle School Course List</a:t>
            </a:r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4E7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Ninth Grade Course Options</a:t>
            </a:r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4E7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Course Equivalency List of Approved Courses</a:t>
            </a:r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A4E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catalogs</a:t>
            </a:r>
          </a:p>
          <a:p>
            <a:endParaRPr lang="en-US" dirty="0">
              <a:solidFill>
                <a:srgbClr val="0A4E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F9EFC-AE7C-9542-D6B8-D9A6787FD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619" y="1926167"/>
            <a:ext cx="2261941" cy="289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E0338-A4FE-AD5D-B591-F314CBF30D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036" y="325120"/>
            <a:ext cx="2261941" cy="289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226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C1774-CF2F-5F40-BB95-8FBB9A5CAE8B}"/>
              </a:ext>
            </a:extLst>
          </p:cNvPr>
          <p:cNvSpPr/>
          <p:nvPr/>
        </p:nvSpPr>
        <p:spPr>
          <a:xfrm>
            <a:off x="877" y="0"/>
            <a:ext cx="8290268" cy="816952"/>
          </a:xfrm>
          <a:prstGeom prst="rect">
            <a:avLst/>
          </a:prstGeom>
          <a:solidFill>
            <a:srgbClr val="0F7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DB904-9345-449B-A1F1-D0E798F45A67}"/>
              </a:ext>
            </a:extLst>
          </p:cNvPr>
          <p:cNvSpPr txBox="1"/>
          <p:nvPr/>
        </p:nvSpPr>
        <p:spPr>
          <a:xfrm>
            <a:off x="216289" y="189557"/>
            <a:ext cx="8074856" cy="424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Universal HSBP Tool –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SchooLinks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– Fall 2026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9F802-09ED-9F31-1019-CAB4A1077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89" y="931647"/>
            <a:ext cx="7675418" cy="409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16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C1774-CF2F-5F40-BB95-8FBB9A5CAE8B}"/>
              </a:ext>
            </a:extLst>
          </p:cNvPr>
          <p:cNvSpPr/>
          <p:nvPr/>
        </p:nvSpPr>
        <p:spPr>
          <a:xfrm>
            <a:off x="877" y="0"/>
            <a:ext cx="8290268" cy="816952"/>
          </a:xfrm>
          <a:prstGeom prst="rect">
            <a:avLst/>
          </a:prstGeom>
          <a:solidFill>
            <a:srgbClr val="0F7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DB904-9345-449B-A1F1-D0E798F45A67}"/>
              </a:ext>
            </a:extLst>
          </p:cNvPr>
          <p:cNvSpPr txBox="1"/>
          <p:nvPr/>
        </p:nvSpPr>
        <p:spPr>
          <a:xfrm>
            <a:off x="216289" y="189557"/>
            <a:ext cx="8074856" cy="424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Universal HSBP Tool –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SchooLinks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– Fall 2026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24146-0CF9-62F6-961B-E101CBDA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73" y="931646"/>
            <a:ext cx="7675419" cy="406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30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C1774-CF2F-5F40-BB95-8FBB9A5CAE8B}"/>
              </a:ext>
            </a:extLst>
          </p:cNvPr>
          <p:cNvSpPr/>
          <p:nvPr/>
        </p:nvSpPr>
        <p:spPr>
          <a:xfrm>
            <a:off x="877" y="0"/>
            <a:ext cx="8290268" cy="816952"/>
          </a:xfrm>
          <a:prstGeom prst="rect">
            <a:avLst/>
          </a:prstGeom>
          <a:solidFill>
            <a:srgbClr val="0F7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DB904-9345-449B-A1F1-D0E798F45A67}"/>
              </a:ext>
            </a:extLst>
          </p:cNvPr>
          <p:cNvSpPr txBox="1"/>
          <p:nvPr/>
        </p:nvSpPr>
        <p:spPr>
          <a:xfrm>
            <a:off x="216289" y="189557"/>
            <a:ext cx="8074856" cy="424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Universal HSBP Tool –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SchooLinks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– Fall 2026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CFE7B-2694-B503-CB35-BAD2679C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15" y="877816"/>
            <a:ext cx="7735338" cy="414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08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DC1774-CF2F-5F40-BB95-8FBB9A5CAE8B}"/>
              </a:ext>
            </a:extLst>
          </p:cNvPr>
          <p:cNvSpPr/>
          <p:nvPr/>
        </p:nvSpPr>
        <p:spPr>
          <a:xfrm>
            <a:off x="877" y="0"/>
            <a:ext cx="8290268" cy="816952"/>
          </a:xfrm>
          <a:prstGeom prst="rect">
            <a:avLst/>
          </a:prstGeom>
          <a:solidFill>
            <a:srgbClr val="0F71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DB904-9345-449B-A1F1-D0E798F45A67}"/>
              </a:ext>
            </a:extLst>
          </p:cNvPr>
          <p:cNvSpPr txBox="1"/>
          <p:nvPr/>
        </p:nvSpPr>
        <p:spPr>
          <a:xfrm>
            <a:off x="216289" y="189557"/>
            <a:ext cx="8074856" cy="424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Universal HSBP Tool – </a:t>
            </a:r>
            <a:r>
              <a:rPr lang="en-US" sz="2400" b="1" dirty="0" err="1">
                <a:solidFill>
                  <a:schemeClr val="bg1"/>
                </a:solidFill>
                <a:latin typeface="Arial"/>
                <a:cs typeface="Arial"/>
              </a:rPr>
              <a:t>SchooLinks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– Fall 2026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8A1EC-B30F-A78B-CD2E-77A7DF52B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0" y="896497"/>
            <a:ext cx="7690427" cy="413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27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">
            <a:extLst>
              <a:ext uri="{FF2B5EF4-FFF2-40B4-BE49-F238E27FC236}">
                <a16:creationId xmlns:a16="http://schemas.microsoft.com/office/drawing/2014/main" id="{E336B14D-70A4-F67E-6522-420F93792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88" b="986"/>
          <a:stretch/>
        </p:blipFill>
        <p:spPr>
          <a:xfrm>
            <a:off x="0" y="0"/>
            <a:ext cx="8429625" cy="5143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C8103FE-1401-3B47-AB90-FA2BA1C42937}"/>
              </a:ext>
            </a:extLst>
          </p:cNvPr>
          <p:cNvSpPr/>
          <p:nvPr/>
        </p:nvSpPr>
        <p:spPr>
          <a:xfrm>
            <a:off x="0" y="0"/>
            <a:ext cx="8429625" cy="5143500"/>
          </a:xfrm>
          <a:prstGeom prst="rect">
            <a:avLst/>
          </a:prstGeom>
          <a:solidFill>
            <a:srgbClr val="0A4E7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689CE0-E1DF-9F4D-9293-3F7F065F6FA0}"/>
              </a:ext>
            </a:extLst>
          </p:cNvPr>
          <p:cNvCxnSpPr>
            <a:cxnSpLocks/>
          </p:cNvCxnSpPr>
          <p:nvPr/>
        </p:nvCxnSpPr>
        <p:spPr>
          <a:xfrm>
            <a:off x="419013" y="2830498"/>
            <a:ext cx="0" cy="1510592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A3A9CC-D051-3041-9450-1781A641E54E}"/>
              </a:ext>
            </a:extLst>
          </p:cNvPr>
          <p:cNvSpPr txBox="1"/>
          <p:nvPr/>
        </p:nvSpPr>
        <p:spPr>
          <a:xfrm>
            <a:off x="675865" y="2786639"/>
            <a:ext cx="5354232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>
              <a:lnSpc>
                <a:spcPct val="90000"/>
              </a:lnSpc>
            </a:pPr>
            <a:endParaRPr lang="en-US" sz="3375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824873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10814</TotalTime>
  <Words>149</Words>
  <Application>Microsoft Office PowerPoint</Application>
  <PresentationFormat>On-screen Show (16:9)</PresentationFormat>
  <Paragraphs>39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Dykeman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Thompson</dc:creator>
  <cp:lastModifiedBy>Willard, Jeanne M</cp:lastModifiedBy>
  <cp:revision>651</cp:revision>
  <cp:lastPrinted>2016-08-31T16:33:36Z</cp:lastPrinted>
  <dcterms:created xsi:type="dcterms:W3CDTF">2016-08-25T16:48:33Z</dcterms:created>
  <dcterms:modified xsi:type="dcterms:W3CDTF">2025-01-15T00:16:34Z</dcterms:modified>
</cp:coreProperties>
</file>